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</p:sldIdLst>
  <p:sldSz cy="5143500" cx="9144000"/>
  <p:notesSz cx="6858000" cy="9144000"/>
  <p:embeddedFontLst>
    <p:embeddedFont>
      <p:font typeface="PT Sans Narrow"/>
      <p:regular r:id="rId15"/>
      <p:bold r:id="rId16"/>
    </p:embeddedFont>
    <p:embeddedFont>
      <p:font typeface="Open Sans"/>
      <p:regular r:id="rId17"/>
      <p:bold r:id="rId18"/>
      <p:italic r:id="rId19"/>
      <p:boldItalic r:id="rId2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OpenSans-boldItalic.fntdata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font" Target="fonts/PTSansNarrow-regular.fntdata"/><Relationship Id="rId14" Type="http://schemas.openxmlformats.org/officeDocument/2006/relationships/slide" Target="slides/slide10.xml"/><Relationship Id="rId17" Type="http://schemas.openxmlformats.org/officeDocument/2006/relationships/font" Target="fonts/OpenSans-regular.fntdata"/><Relationship Id="rId16" Type="http://schemas.openxmlformats.org/officeDocument/2006/relationships/font" Target="fonts/PTSansNarrow-bold.fntdata"/><Relationship Id="rId5" Type="http://schemas.openxmlformats.org/officeDocument/2006/relationships/slide" Target="slides/slide1.xml"/><Relationship Id="rId19" Type="http://schemas.openxmlformats.org/officeDocument/2006/relationships/font" Target="fonts/OpenSans-italic.fntdata"/><Relationship Id="rId6" Type="http://schemas.openxmlformats.org/officeDocument/2006/relationships/slide" Target="slides/slide2.xml"/><Relationship Id="rId18" Type="http://schemas.openxmlformats.org/officeDocument/2006/relationships/font" Target="fonts/OpenSans-bold.fnt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Shape 6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Shape 12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Shape 7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Shape 7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Shape 8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Shape 9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Shape 9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Shape 10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Shape 11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Shape 11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hape 10"/>
          <p:cNvCxnSpPr/>
          <p:nvPr/>
        </p:nvCxnSpPr>
        <p:spPr>
          <a:xfrm>
            <a:off x="7007735" y="3176887"/>
            <a:ext cx="562200" cy="0"/>
          </a:xfrm>
          <a:prstGeom prst="straightConnector1">
            <a:avLst/>
          </a:prstGeom>
          <a:noFill/>
          <a:ln cap="flat" cmpd="sng" w="7620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1" name="Shape 11"/>
          <p:cNvCxnSpPr/>
          <p:nvPr/>
        </p:nvCxnSpPr>
        <p:spPr>
          <a:xfrm>
            <a:off x="1575034" y="3158251"/>
            <a:ext cx="562200" cy="0"/>
          </a:xfrm>
          <a:prstGeom prst="straightConnector1">
            <a:avLst/>
          </a:prstGeom>
          <a:noFill/>
          <a:ln cap="flat" cmpd="sng" w="7620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grpSp>
        <p:nvGrpSpPr>
          <p:cNvPr id="12" name="Shape 12"/>
          <p:cNvGrpSpPr/>
          <p:nvPr/>
        </p:nvGrpSpPr>
        <p:grpSpPr>
          <a:xfrm>
            <a:off x="1004144" y="1022025"/>
            <a:ext cx="7136667" cy="152400"/>
            <a:chOff x="1346428" y="1011300"/>
            <a:chExt cx="6452100" cy="152400"/>
          </a:xfrm>
        </p:grpSpPr>
        <p:cxnSp>
          <p:nvCxnSpPr>
            <p:cNvPr id="13" name="Shape 13"/>
            <p:cNvCxnSpPr/>
            <p:nvPr/>
          </p:nvCxnSpPr>
          <p:spPr>
            <a:xfrm rot="10800000">
              <a:off x="1346428" y="1011300"/>
              <a:ext cx="6452100" cy="0"/>
            </a:xfrm>
            <a:prstGeom prst="straightConnector1">
              <a:avLst/>
            </a:prstGeom>
            <a:noFill/>
            <a:ln cap="flat" cmpd="sng" w="76200">
              <a:solidFill>
                <a:schemeClr val="accent3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4" name="Shape 14"/>
            <p:cNvCxnSpPr/>
            <p:nvPr/>
          </p:nvCxnSpPr>
          <p:spPr>
            <a:xfrm rot="10800000">
              <a:off x="1346428" y="1163700"/>
              <a:ext cx="6452100" cy="0"/>
            </a:xfrm>
            <a:prstGeom prst="straightConnector1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grpSp>
        <p:nvGrpSpPr>
          <p:cNvPr id="15" name="Shape 15"/>
          <p:cNvGrpSpPr/>
          <p:nvPr/>
        </p:nvGrpSpPr>
        <p:grpSpPr>
          <a:xfrm>
            <a:off x="1004151" y="3969100"/>
            <a:ext cx="7136667" cy="152400"/>
            <a:chOff x="1346435" y="3969087"/>
            <a:chExt cx="6452100" cy="152400"/>
          </a:xfrm>
        </p:grpSpPr>
        <p:cxnSp>
          <p:nvCxnSpPr>
            <p:cNvPr id="16" name="Shape 16"/>
            <p:cNvCxnSpPr/>
            <p:nvPr/>
          </p:nvCxnSpPr>
          <p:spPr>
            <a:xfrm>
              <a:off x="1346435" y="4121487"/>
              <a:ext cx="6452100" cy="0"/>
            </a:xfrm>
            <a:prstGeom prst="straightConnector1">
              <a:avLst/>
            </a:prstGeom>
            <a:noFill/>
            <a:ln cap="flat" cmpd="sng" w="76200">
              <a:solidFill>
                <a:schemeClr val="accent3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7" name="Shape 17"/>
            <p:cNvCxnSpPr/>
            <p:nvPr/>
          </p:nvCxnSpPr>
          <p:spPr>
            <a:xfrm>
              <a:off x="1346435" y="3969087"/>
              <a:ext cx="6452100" cy="0"/>
            </a:xfrm>
            <a:prstGeom prst="straightConnector1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18" name="Shape 18"/>
          <p:cNvSpPr txBox="1"/>
          <p:nvPr>
            <p:ph type="ctrTitle"/>
          </p:nvPr>
        </p:nvSpPr>
        <p:spPr>
          <a:xfrm>
            <a:off x="1004150" y="1751764"/>
            <a:ext cx="7136700" cy="10224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5400"/>
            </a:lvl1pPr>
            <a:lvl2pPr lvl="1" algn="ctr">
              <a:spcBef>
                <a:spcPts val="0"/>
              </a:spcBef>
              <a:buSzPct val="100000"/>
              <a:defRPr sz="5400"/>
            </a:lvl2pPr>
            <a:lvl3pPr lvl="2" algn="ctr">
              <a:spcBef>
                <a:spcPts val="0"/>
              </a:spcBef>
              <a:buSzPct val="100000"/>
              <a:defRPr sz="5400"/>
            </a:lvl3pPr>
            <a:lvl4pPr lvl="3" algn="ctr">
              <a:spcBef>
                <a:spcPts val="0"/>
              </a:spcBef>
              <a:buSzPct val="100000"/>
              <a:defRPr sz="5400"/>
            </a:lvl4pPr>
            <a:lvl5pPr lvl="4" algn="ctr">
              <a:spcBef>
                <a:spcPts val="0"/>
              </a:spcBef>
              <a:buSzPct val="100000"/>
              <a:defRPr sz="5400"/>
            </a:lvl5pPr>
            <a:lvl6pPr lvl="5" algn="ctr">
              <a:spcBef>
                <a:spcPts val="0"/>
              </a:spcBef>
              <a:buSzPct val="100000"/>
              <a:defRPr sz="5400"/>
            </a:lvl6pPr>
            <a:lvl7pPr lvl="6" algn="ctr">
              <a:spcBef>
                <a:spcPts val="0"/>
              </a:spcBef>
              <a:buSzPct val="100000"/>
              <a:defRPr sz="5400"/>
            </a:lvl7pPr>
            <a:lvl8pPr lvl="7" algn="ctr">
              <a:spcBef>
                <a:spcPts val="0"/>
              </a:spcBef>
              <a:buSzPct val="100000"/>
              <a:defRPr sz="5400"/>
            </a:lvl8pPr>
            <a:lvl9pPr lvl="8" algn="ctr">
              <a:spcBef>
                <a:spcPts val="0"/>
              </a:spcBef>
              <a:buSzPct val="100000"/>
              <a:defRPr sz="5400"/>
            </a:lvl9pPr>
          </a:lstStyle>
          <a:p/>
        </p:txBody>
      </p:sp>
      <p:sp>
        <p:nvSpPr>
          <p:cNvPr id="19" name="Shape 19"/>
          <p:cNvSpPr txBox="1"/>
          <p:nvPr>
            <p:ph idx="1" type="subTitle"/>
          </p:nvPr>
        </p:nvSpPr>
        <p:spPr>
          <a:xfrm>
            <a:off x="2137225" y="2850039"/>
            <a:ext cx="4870500" cy="7926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9pPr>
          </a:lstStyle>
          <a:p/>
        </p:txBody>
      </p:sp>
      <p:sp>
        <p:nvSpPr>
          <p:cNvPr id="20" name="Shape 20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ig number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7" name="Shape 57"/>
          <p:cNvSpPr txBox="1"/>
          <p:nvPr>
            <p:ph type="title"/>
          </p:nvPr>
        </p:nvSpPr>
        <p:spPr>
          <a:xfrm>
            <a:off x="311700" y="1304850"/>
            <a:ext cx="8520600" cy="15384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1pPr>
            <a:lvl2pPr lvl="1"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2pPr>
            <a:lvl3pPr lvl="2"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3pPr>
            <a:lvl4pPr lvl="3"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4pPr>
            <a:lvl5pPr lvl="4"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5pPr>
            <a:lvl6pPr lvl="5"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6pPr>
            <a:lvl7pPr lvl="6"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7pPr>
            <a:lvl8pPr lvl="7"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8pPr>
            <a:lvl9pPr lvl="8"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9pPr>
          </a:lstStyle>
          <a:p/>
        </p:txBody>
      </p:sp>
      <p:sp>
        <p:nvSpPr>
          <p:cNvPr id="58" name="Shape 58"/>
          <p:cNvSpPr txBox="1"/>
          <p:nvPr>
            <p:ph idx="1" type="body"/>
          </p:nvPr>
        </p:nvSpPr>
        <p:spPr>
          <a:xfrm>
            <a:off x="311700" y="2995650"/>
            <a:ext cx="8520600" cy="10716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59" name="Shape 59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/>
          <p:nvPr/>
        </p:nvSpPr>
        <p:spPr>
          <a:xfrm>
            <a:off x="-50" y="2571900"/>
            <a:ext cx="9144000" cy="2571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3" name="Shape 23"/>
          <p:cNvSpPr txBox="1"/>
          <p:nvPr>
            <p:ph type="title"/>
          </p:nvPr>
        </p:nvSpPr>
        <p:spPr>
          <a:xfrm>
            <a:off x="311700" y="814800"/>
            <a:ext cx="8571300" cy="9420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24" name="Shape 24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7" name="Shape 27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8" name="Shape 28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9" name="Shape 29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32" name="Shape 32"/>
          <p:cNvSpPr txBox="1"/>
          <p:nvPr>
            <p:ph idx="1" type="body"/>
          </p:nvPr>
        </p:nvSpPr>
        <p:spPr>
          <a:xfrm>
            <a:off x="311700" y="1266175"/>
            <a:ext cx="3999900" cy="330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3" name="Shape 33"/>
          <p:cNvSpPr txBox="1"/>
          <p:nvPr>
            <p:ph idx="2" type="body"/>
          </p:nvPr>
        </p:nvSpPr>
        <p:spPr>
          <a:xfrm>
            <a:off x="4832400" y="1266175"/>
            <a:ext cx="3999900" cy="330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4" name="Shape 34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37" name="Shape 37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One column text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40" name="Shape 40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41" name="Shape 41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Main point">
    <p:bg>
      <p:bgPr>
        <a:solidFill>
          <a:schemeClr val="accent6"/>
        </a:solidFill>
      </p:bgPr>
    </p:bg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 txBox="1"/>
          <p:nvPr>
            <p:ph type="title"/>
          </p:nvPr>
        </p:nvSpPr>
        <p:spPr>
          <a:xfrm>
            <a:off x="490250" y="526350"/>
            <a:ext cx="5613600" cy="4090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Clr>
                <a:schemeClr val="dk2"/>
              </a:buClr>
              <a:buSzPct val="100000"/>
              <a:defRPr b="0" sz="54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buClr>
                <a:schemeClr val="dk2"/>
              </a:buClr>
              <a:buSzPct val="100000"/>
              <a:defRPr b="0" sz="54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buClr>
                <a:schemeClr val="dk2"/>
              </a:buClr>
              <a:buSzPct val="100000"/>
              <a:defRPr b="0" sz="54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buClr>
                <a:schemeClr val="dk2"/>
              </a:buClr>
              <a:buSzPct val="100000"/>
              <a:defRPr b="0" sz="54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buClr>
                <a:schemeClr val="dk2"/>
              </a:buClr>
              <a:buSzPct val="100000"/>
              <a:defRPr b="0" sz="54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buClr>
                <a:schemeClr val="dk2"/>
              </a:buClr>
              <a:buSzPct val="100000"/>
              <a:defRPr b="0" sz="54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buClr>
                <a:schemeClr val="dk2"/>
              </a:buClr>
              <a:buSzPct val="100000"/>
              <a:defRPr b="0" sz="54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buClr>
                <a:schemeClr val="dk2"/>
              </a:buClr>
              <a:buSzPct val="100000"/>
              <a:defRPr b="0" sz="54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buClr>
                <a:schemeClr val="dk2"/>
              </a:buClr>
              <a:buSzPct val="100000"/>
              <a:defRPr b="0" sz="54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4" name="Shape 44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ection title and description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47" name="Shape 47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8" name="Shape 48"/>
          <p:cNvSpPr txBox="1"/>
          <p:nvPr>
            <p:ph type="title"/>
          </p:nvPr>
        </p:nvSpPr>
        <p:spPr>
          <a:xfrm>
            <a:off x="265500" y="1039675"/>
            <a:ext cx="4045200" cy="16758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/>
        </p:txBody>
      </p:sp>
      <p:sp>
        <p:nvSpPr>
          <p:cNvPr id="49" name="Shape 49"/>
          <p:cNvSpPr txBox="1"/>
          <p:nvPr>
            <p:ph idx="1" type="subTitle"/>
          </p:nvPr>
        </p:nvSpPr>
        <p:spPr>
          <a:xfrm>
            <a:off x="265500" y="2726875"/>
            <a:ext cx="4045200" cy="12351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/>
        </p:txBody>
      </p:sp>
      <p:sp>
        <p:nvSpPr>
          <p:cNvPr id="50" name="Shape 50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1" name="Shape 51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/>
          <p:nvPr>
            <p:ph idx="1" type="body"/>
          </p:nvPr>
        </p:nvSpPr>
        <p:spPr>
          <a:xfrm>
            <a:off x="311700" y="4230725"/>
            <a:ext cx="5998800" cy="598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PT Sans Narrow"/>
              <a:buNone/>
              <a:defRPr sz="2400">
                <a:latin typeface="PT Sans Narrow"/>
                <a:ea typeface="PT Sans Narrow"/>
                <a:cs typeface="PT Sans Narrow"/>
                <a:sym typeface="PT Sans Narrow"/>
              </a:defRPr>
            </a:lvl1pPr>
          </a:lstStyle>
          <a:p/>
        </p:txBody>
      </p:sp>
      <p:sp>
        <p:nvSpPr>
          <p:cNvPr id="54" name="Shape 54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  <a:lvl2pPr lvl="1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2pPr>
            <a:lvl3pPr lvl="2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3pPr>
            <a:lvl4pPr lvl="3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4pPr>
            <a:lvl5pPr lvl="4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5pPr>
            <a:lvl6pPr lvl="5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6pPr>
            <a:lvl7pPr lvl="6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7pPr>
            <a:lvl8pPr lvl="7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8pPr>
            <a:lvl9pPr lvl="8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Open Sans"/>
              <a:defRPr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03.jpg"/><Relationship Id="rId4" Type="http://schemas.openxmlformats.org/officeDocument/2006/relationships/image" Target="../media/image01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02.jpg"/><Relationship Id="rId4" Type="http://schemas.openxmlformats.org/officeDocument/2006/relationships/image" Target="../media/image00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/>
          <p:nvPr>
            <p:ph type="ctrTitle"/>
          </p:nvPr>
        </p:nvSpPr>
        <p:spPr>
          <a:xfrm>
            <a:off x="1004150" y="1751764"/>
            <a:ext cx="7136700" cy="1022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Harrisonburg High School</a:t>
            </a:r>
          </a:p>
        </p:txBody>
      </p:sp>
      <p:sp>
        <p:nvSpPr>
          <p:cNvPr id="67" name="Shape 67"/>
          <p:cNvSpPr txBox="1"/>
          <p:nvPr>
            <p:ph idx="1" type="subTitle"/>
          </p:nvPr>
        </p:nvSpPr>
        <p:spPr>
          <a:xfrm>
            <a:off x="2137225" y="2850039"/>
            <a:ext cx="4870500" cy="7926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Dare to Dream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College Graduate by 18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Getting a similar program to your High School</a:t>
            </a:r>
          </a:p>
        </p:txBody>
      </p:sp>
      <p:sp>
        <p:nvSpPr>
          <p:cNvPr id="130" name="Shape 130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30200" lvl="0" marL="457200" rtl="0">
              <a:lnSpc>
                <a:spcPct val="200000"/>
              </a:lnSpc>
              <a:spcBef>
                <a:spcPts val="0"/>
              </a:spcBef>
              <a:buSzPct val="100000"/>
            </a:pPr>
            <a:r>
              <a:rPr lang="en" sz="1600"/>
              <a:t>Speak with your counselor about what dual enrollment classes are offered at your high school.</a:t>
            </a:r>
          </a:p>
          <a:p>
            <a:pPr indent="-330200" lvl="0" marL="457200" rtl="0">
              <a:lnSpc>
                <a:spcPct val="200000"/>
              </a:lnSpc>
              <a:spcBef>
                <a:spcPts val="0"/>
              </a:spcBef>
              <a:buSzPct val="100000"/>
            </a:pPr>
            <a:r>
              <a:rPr lang="en" sz="1600"/>
              <a:t>Speak with your school board and superintendent on possibilities of creating a similar program.</a:t>
            </a:r>
          </a:p>
          <a:p>
            <a:pPr indent="-330200" lvl="0" marL="457200" rtl="0">
              <a:lnSpc>
                <a:spcPct val="200000"/>
              </a:lnSpc>
              <a:spcBef>
                <a:spcPts val="0"/>
              </a:spcBef>
              <a:buSzPct val="100000"/>
            </a:pPr>
            <a:r>
              <a:rPr lang="en" sz="1600"/>
              <a:t>Contact your local community college and ask about navigating a pathway to obtains an Associate's Degree or General Studies Certificate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Blue Ridge Scholars Program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3" name="Shape 73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•Provide enrichment opportunities to academically talented students who are ready for the challenge of college coursework</a:t>
            </a:r>
          </a:p>
          <a:p>
            <a:pPr lv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•Create a pathway for students to receive an Associate Degree in Arts &amp; Science by the end of student's’ senior year in high school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Junior Year Course Load</a:t>
            </a:r>
          </a:p>
        </p:txBody>
      </p:sp>
      <p:sp>
        <p:nvSpPr>
          <p:cNvPr id="79" name="Shape 79"/>
          <p:cNvSpPr txBox="1"/>
          <p:nvPr>
            <p:ph idx="1" type="body"/>
          </p:nvPr>
        </p:nvSpPr>
        <p:spPr>
          <a:xfrm>
            <a:off x="311700" y="1266175"/>
            <a:ext cx="3999900" cy="330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Fall</a:t>
            </a:r>
          </a:p>
          <a:p>
            <a:pPr indent="-317500" lvl="0" marL="457200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Classes at HHS</a:t>
            </a:r>
          </a:p>
          <a:p>
            <a:pPr indent="457200" lvl="0" marL="45720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•DE BIO 101</a:t>
            </a:r>
          </a:p>
          <a:p>
            <a:pPr indent="457200" lvl="0" marL="45720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•DE CST 110 (Speech)</a:t>
            </a:r>
          </a:p>
          <a:p>
            <a:pPr indent="457200" lvl="0" marL="45720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•DE ENG 111 (English 11)</a:t>
            </a:r>
          </a:p>
          <a:p>
            <a:pPr indent="457200" lvl="0" marL="45720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•DE HIS 121( U.S. History)</a:t>
            </a:r>
          </a:p>
          <a:p>
            <a:pPr indent="457200" lvl="0" marL="45720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•DE MTH 163 (Precalculus)</a:t>
            </a:r>
          </a:p>
          <a:p>
            <a:pPr indent="457200" lvl="0" marL="91440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or MTH 151(Liberal Arts)</a:t>
            </a:r>
          </a:p>
          <a:p>
            <a:pPr indent="457200" lvl="0" marL="45720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•HHS Elective 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0" marL="457200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Total DE Credits:  9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457200" lv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Summer SDV 100:  1</a:t>
            </a:r>
          </a:p>
          <a:p>
            <a:pPr lv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80" name="Shape 80"/>
          <p:cNvSpPr txBox="1"/>
          <p:nvPr>
            <p:ph idx="2" type="body"/>
          </p:nvPr>
        </p:nvSpPr>
        <p:spPr>
          <a:xfrm>
            <a:off x="4832400" y="1266175"/>
            <a:ext cx="3999900" cy="330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Spring</a:t>
            </a:r>
          </a:p>
          <a:p>
            <a:pPr indent="-228600" lvl="0" marL="4572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</a:pP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Classes at HHS</a:t>
            </a:r>
          </a:p>
          <a:p>
            <a:pPr indent="457200" lvl="0" marL="45720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•DE BIO 101</a:t>
            </a:r>
          </a:p>
          <a:p>
            <a:pPr indent="457200" lvl="0" marL="45720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•DE CST 110 (Speech)</a:t>
            </a:r>
          </a:p>
          <a:p>
            <a:pPr indent="457200" lvl="0" marL="45720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•DE ENG 112 (English 11)</a:t>
            </a:r>
          </a:p>
          <a:p>
            <a:pPr indent="457200" lvl="0" marL="45720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•DE HIS 122 (U.S. History)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0" marL="4572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</a:pP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Classes at BRCC</a:t>
            </a:r>
          </a:p>
          <a:p>
            <a:pPr indent="457200" lvl="0" marL="45720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•DE ITE 119 (Information Literacy)</a:t>
            </a:r>
          </a:p>
          <a:p>
            <a:pPr indent="457200" lvl="0" marL="45720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•DE MTH 157 (Statistics)</a:t>
            </a:r>
          </a:p>
          <a:p>
            <a:pPr indent="-228600" lvl="0" marL="4572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</a:pP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May Term at BRCC</a:t>
            </a:r>
          </a:p>
          <a:p>
            <a:pPr indent="457200" lvl="0" marL="45720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•DE HLT/PE (Health/P.E.)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Total DE Credits:  21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Senior Course Load</a:t>
            </a:r>
          </a:p>
        </p:txBody>
      </p:sp>
      <p:sp>
        <p:nvSpPr>
          <p:cNvPr id="86" name="Shape 86"/>
          <p:cNvSpPr txBox="1"/>
          <p:nvPr>
            <p:ph idx="1" type="body"/>
          </p:nvPr>
        </p:nvSpPr>
        <p:spPr>
          <a:xfrm>
            <a:off x="311700" y="1266175"/>
            <a:ext cx="3999900" cy="330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Fall</a:t>
            </a:r>
          </a:p>
          <a:p>
            <a:pPr indent="-228600" lvl="0" marL="45720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</a:pP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Classes at HHS</a:t>
            </a:r>
          </a:p>
          <a:p>
            <a:pPr indent="457200" lvl="0" marL="45720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•Chemistry</a:t>
            </a:r>
          </a:p>
          <a:p>
            <a:pPr indent="457200" lvl="0" marL="45720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•DE BIO 102</a:t>
            </a:r>
          </a:p>
          <a:p>
            <a:pPr indent="-228600" lvl="0" marL="45720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</a:pP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Classes at BRCC</a:t>
            </a:r>
          </a:p>
          <a:p>
            <a:pPr indent="457200" lvl="0" marL="45720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•DE ENG 241(English 12)</a:t>
            </a:r>
          </a:p>
          <a:p>
            <a:pPr indent="457200" lvl="0" marL="45720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•DE PLS 235(U.S. Government)</a:t>
            </a:r>
          </a:p>
          <a:p>
            <a:pPr indent="457200" lvl="0" marL="45720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•DE Social Behavioral Science </a:t>
            </a:r>
          </a:p>
          <a:p>
            <a:pPr indent="457200" lvl="0" marL="45720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•DE Approved Elective</a:t>
            </a:r>
          </a:p>
          <a:p>
            <a:pPr indent="0" lvl="0" marL="91440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•Approved Elective or </a:t>
            </a:r>
          </a:p>
          <a:p>
            <a:pPr indent="457200" lvl="0" marL="91440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Social/Behavioral Elective</a:t>
            </a:r>
          </a:p>
          <a:p>
            <a:pPr lv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Total DE Credits:  15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7" name="Shape 87"/>
          <p:cNvSpPr txBox="1"/>
          <p:nvPr>
            <p:ph idx="2" type="body"/>
          </p:nvPr>
        </p:nvSpPr>
        <p:spPr>
          <a:xfrm>
            <a:off x="4832400" y="1266175"/>
            <a:ext cx="3999900" cy="330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Spring</a:t>
            </a:r>
          </a:p>
          <a:p>
            <a:pPr indent="-228600" lvl="0" marL="45720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</a:pP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Classes at HHS</a:t>
            </a:r>
          </a:p>
          <a:p>
            <a:pPr indent="457200" lvl="0" marL="45720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•Chemistry</a:t>
            </a:r>
          </a:p>
          <a:p>
            <a:pPr indent="457200" lvl="0" marL="45720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•DE BIO 102</a:t>
            </a:r>
          </a:p>
          <a:p>
            <a:pPr indent="-228600" lvl="0" marL="45720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</a:pP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Classes at BRCC</a:t>
            </a:r>
          </a:p>
          <a:p>
            <a:pPr indent="457200" lvl="0" marL="45720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•DE ENG 243 (English 12)</a:t>
            </a:r>
          </a:p>
          <a:p>
            <a:pPr indent="457200" lvl="0" marL="45720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•DE Approved Elective</a:t>
            </a:r>
          </a:p>
          <a:p>
            <a:pPr indent="457200" lvl="0" marL="45720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•DE  Approved Elective or DE Social </a:t>
            </a:r>
          </a:p>
          <a:p>
            <a:pPr indent="457200" lvl="0" marL="91440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Behavioral Elective</a:t>
            </a:r>
          </a:p>
          <a:p>
            <a:pPr indent="457200" lvl="0" marL="45720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•DE Approved Elective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Total DE Credits:  16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8" name="Shape 88"/>
          <p:cNvSpPr txBox="1"/>
          <p:nvPr/>
        </p:nvSpPr>
        <p:spPr>
          <a:xfrm>
            <a:off x="586075" y="4635300"/>
            <a:ext cx="7787100" cy="5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/>
              <a:t>Student will graduate with a total of 61 college credits.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Junior/Senior Mentor Program	</a:t>
            </a:r>
          </a:p>
        </p:txBody>
      </p:sp>
      <p:sp>
        <p:nvSpPr>
          <p:cNvPr id="94" name="Shape 94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Lets face it….this program is hard both academically, mentally, and emotionally.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After the first year of the program, it was decided that the Senior Scholars would mentor the Junior Scholars as a way to provide assistance to the Junior Scholars.  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The level of mentorship varies among mentors 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Mentoring…..</a:t>
            </a:r>
          </a:p>
        </p:txBody>
      </p:sp>
      <p:sp>
        <p:nvSpPr>
          <p:cNvPr id="100" name="Shape 100"/>
          <p:cNvSpPr txBox="1"/>
          <p:nvPr>
            <p:ph idx="1" type="body"/>
          </p:nvPr>
        </p:nvSpPr>
        <p:spPr>
          <a:xfrm>
            <a:off x="311700" y="1266175"/>
            <a:ext cx="3999900" cy="330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1" name="Shape 101"/>
          <p:cNvSpPr txBox="1"/>
          <p:nvPr>
            <p:ph idx="2" type="body"/>
          </p:nvPr>
        </p:nvSpPr>
        <p:spPr>
          <a:xfrm>
            <a:off x="4832400" y="1266175"/>
            <a:ext cx="3999900" cy="330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descr="Image One.jpg" id="102" name="Shape 10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0350" y="1413825"/>
            <a:ext cx="2620828" cy="315504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 Two.jpg" id="103" name="Shape 10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90050" y="1243787"/>
            <a:ext cx="4603375" cy="34951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Cost Saving</a:t>
            </a:r>
          </a:p>
        </p:txBody>
      </p:sp>
      <p:sp>
        <p:nvSpPr>
          <p:cNvPr id="109" name="Shape 109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7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Harrisonburg Public Schools helps with the following costs:</a:t>
            </a:r>
          </a:p>
          <a:p>
            <a:pPr indent="-317500" lvl="0" marL="457200"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–Tuition</a:t>
            </a:r>
          </a:p>
          <a:p>
            <a:pPr indent="-317500" lvl="0" marL="457200"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–Textbooks</a:t>
            </a:r>
          </a:p>
          <a:p>
            <a:pPr indent="-317500" lvl="0" marL="457200"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–Transportation</a:t>
            </a:r>
          </a:p>
          <a:p>
            <a:pPr lvl="0">
              <a:spcBef>
                <a:spcPts val="8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Average cost:   $400-480 per semester</a:t>
            </a:r>
          </a:p>
          <a:p>
            <a:pPr lvl="0" rtl="0">
              <a:spcBef>
                <a:spcPts val="7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Total for Associate Degree:</a:t>
            </a:r>
          </a:p>
          <a:p>
            <a:pPr indent="-317500" lvl="0" marL="457200" rtl="0"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$1,830 @ Blue Ridge Community College</a:t>
            </a:r>
          </a:p>
          <a:p>
            <a:pPr indent="-317500" lvl="0" marL="457200" rtl="0"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$20,780 @ James Madison University for two years</a:t>
            </a:r>
          </a:p>
          <a:p>
            <a:pPr indent="-317500" lvl="0" marL="457200" rtl="0"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$65,180 @ Bridgewater College for two years</a:t>
            </a:r>
          </a:p>
          <a:p>
            <a:pPr lvl="0" rtl="0">
              <a:spcBef>
                <a:spcPts val="70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Where Are We Going…..</a:t>
            </a:r>
          </a:p>
        </p:txBody>
      </p:sp>
      <p:sp>
        <p:nvSpPr>
          <p:cNvPr id="115" name="Shape 115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Two graduating classes of the program and students have transferred to:</a:t>
            </a:r>
          </a:p>
          <a:p>
            <a:pPr lv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James Madison University					Bridgewater College </a:t>
            </a:r>
          </a:p>
          <a:p>
            <a:pPr lv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Virginia Tech								Liberty University</a:t>
            </a:r>
          </a:p>
          <a:p>
            <a:pPr lv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Purdue									George Mason</a:t>
            </a:r>
          </a:p>
          <a:p>
            <a:pPr lv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Eastern Mennonite University 		  	Christopher Newport University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Graduating From College Before High School</a:t>
            </a:r>
          </a:p>
        </p:txBody>
      </p:sp>
      <p:sp>
        <p:nvSpPr>
          <p:cNvPr id="121" name="Shape 121"/>
          <p:cNvSpPr txBox="1"/>
          <p:nvPr>
            <p:ph idx="1" type="body"/>
          </p:nvPr>
        </p:nvSpPr>
        <p:spPr>
          <a:xfrm>
            <a:off x="311700" y="1266175"/>
            <a:ext cx="3999900" cy="330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2" name="Shape 122"/>
          <p:cNvSpPr txBox="1"/>
          <p:nvPr>
            <p:ph idx="2" type="body"/>
          </p:nvPr>
        </p:nvSpPr>
        <p:spPr>
          <a:xfrm>
            <a:off x="4832400" y="1266175"/>
            <a:ext cx="3999900" cy="330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descr="Image Three.jpg" id="123" name="Shape 1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5550" y="1240625"/>
            <a:ext cx="3327174" cy="344472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 Four.jpg" id="124" name="Shape 1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81300" y="1398048"/>
            <a:ext cx="3859150" cy="3605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ropic">
  <a:themeElements>
    <a:clrScheme name="Tropic">
      <a:dk1>
        <a:srgbClr val="A1E8D9"/>
      </a:dk1>
      <a:lt1>
        <a:srgbClr val="FFFFFF"/>
      </a:lt1>
      <a:dk2>
        <a:srgbClr val="695D46"/>
      </a:dk2>
      <a:lt2>
        <a:srgbClr val="B3A77D"/>
      </a:lt2>
      <a:accent1>
        <a:srgbClr val="EF6C00"/>
      </a:accent1>
      <a:accent2>
        <a:srgbClr val="009668"/>
      </a:accent2>
      <a:accent3>
        <a:srgbClr val="4DB6AC"/>
      </a:accent3>
      <a:accent4>
        <a:srgbClr val="FF9800"/>
      </a:accent4>
      <a:accent5>
        <a:srgbClr val="CE93D8"/>
      </a:accent5>
      <a:accent6>
        <a:srgbClr val="EEFF41"/>
      </a:accent6>
      <a:hlink>
        <a:srgbClr val="CE93D8"/>
      </a:hlink>
      <a:folHlink>
        <a:srgbClr val="CE93D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